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306" r:id="rId3"/>
    <p:sldId id="422" r:id="rId4"/>
    <p:sldId id="303" r:id="rId5"/>
    <p:sldId id="406" r:id="rId6"/>
    <p:sldId id="423" r:id="rId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1212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pn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9C5AC0-4581-4875-AADE-4877626CFE96}" type="datetimeFigureOut">
              <a:rPr lang="zh-CN" altLang="en-US" smtClean="0"/>
              <a:t>2019/10/25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E664A8-70B7-45A4-8609-2548C476DAE6}" type="slidenum">
              <a:rPr lang="zh-CN" altLang="en-US" smtClean="0"/>
              <a:t>‹#›</a:t>
            </a:fld>
            <a:endParaRPr lang="zh-CN" altLang="en-US"/>
          </a:p>
        </p:txBody>
      </p:sp>
    </p:spTree>
    <p:extLst>
      <p:ext uri="{BB962C8B-B14F-4D97-AF65-F5344CB8AC3E}">
        <p14:creationId xmlns:p14="http://schemas.microsoft.com/office/powerpoint/2010/main" val="3944594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84547DB-FED2-3345-A1C8-2C79A38C8D4B}" type="slidenum">
              <a:rPr kumimoji="1" lang="zh-CN" altLang="en-US" smtClean="0"/>
              <a:t>2</a:t>
            </a:fld>
            <a:endParaRPr kumimoji="1" lang="zh-CN" altLang="en-US"/>
          </a:p>
        </p:txBody>
      </p:sp>
    </p:spTree>
    <p:extLst>
      <p:ext uri="{BB962C8B-B14F-4D97-AF65-F5344CB8AC3E}">
        <p14:creationId xmlns:p14="http://schemas.microsoft.com/office/powerpoint/2010/main" val="1829787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84547DB-FED2-3345-A1C8-2C79A38C8D4B}" type="slidenum">
              <a:rPr kumimoji="1" lang="zh-CN" altLang="en-US" smtClean="0"/>
              <a:t>3</a:t>
            </a:fld>
            <a:endParaRPr kumimoji="1" lang="zh-CN" altLang="en-US"/>
          </a:p>
        </p:txBody>
      </p:sp>
    </p:spTree>
    <p:extLst>
      <p:ext uri="{BB962C8B-B14F-4D97-AF65-F5344CB8AC3E}">
        <p14:creationId xmlns:p14="http://schemas.microsoft.com/office/powerpoint/2010/main" val="3290324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84547DB-FED2-3345-A1C8-2C79A38C8D4B}" type="slidenum">
              <a:rPr kumimoji="1" lang="zh-CN" altLang="en-US" smtClean="0"/>
              <a:t>4</a:t>
            </a:fld>
            <a:endParaRPr kumimoji="1" lang="zh-CN" altLang="en-US"/>
          </a:p>
        </p:txBody>
      </p:sp>
    </p:spTree>
    <p:extLst>
      <p:ext uri="{BB962C8B-B14F-4D97-AF65-F5344CB8AC3E}">
        <p14:creationId xmlns:p14="http://schemas.microsoft.com/office/powerpoint/2010/main" val="3951046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84547DB-FED2-3345-A1C8-2C79A38C8D4B}" type="slidenum">
              <a:rPr kumimoji="1" lang="zh-CN" altLang="en-US" smtClean="0"/>
              <a:t>5</a:t>
            </a:fld>
            <a:endParaRPr kumimoji="1" lang="zh-CN" altLang="en-US"/>
          </a:p>
        </p:txBody>
      </p:sp>
    </p:spTree>
    <p:extLst>
      <p:ext uri="{BB962C8B-B14F-4D97-AF65-F5344CB8AC3E}">
        <p14:creationId xmlns:p14="http://schemas.microsoft.com/office/powerpoint/2010/main" val="1726979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1CC140-F057-48CA-BD16-EA733D0361B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0F5E776-D659-46C7-9626-0FFF4C8F7A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739875F-B24F-4629-9935-89CB4B573663}"/>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5" name="页脚占位符 4">
            <a:extLst>
              <a:ext uri="{FF2B5EF4-FFF2-40B4-BE49-F238E27FC236}">
                <a16:creationId xmlns:a16="http://schemas.microsoft.com/office/drawing/2014/main" id="{06B23CE8-E100-4FCE-A2BF-A846F7A05C4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7AF29AE-6C7D-4766-A4B6-866B55509E91}"/>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4075793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1A1F37-8EFE-4ECB-9292-EF8F4483E19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A1A205F-A864-4588-9C09-4A8CF9BED4A6}"/>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99C69D5-E428-459B-B2D3-577119ECAB0C}"/>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5" name="页脚占位符 4">
            <a:extLst>
              <a:ext uri="{FF2B5EF4-FFF2-40B4-BE49-F238E27FC236}">
                <a16:creationId xmlns:a16="http://schemas.microsoft.com/office/drawing/2014/main" id="{C74DF3CC-3EF9-4E38-BC70-8EC430AC829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8AC022E-979C-469F-94DC-2BCD67C2CA81}"/>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4236395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81F7530-AE77-4D70-858D-B79D4978D64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5E588A5-F406-4357-9031-DB0D9BC261D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948484B-BD83-496A-921B-1CCB4A1CF7AE}"/>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5" name="页脚占位符 4">
            <a:extLst>
              <a:ext uri="{FF2B5EF4-FFF2-40B4-BE49-F238E27FC236}">
                <a16:creationId xmlns:a16="http://schemas.microsoft.com/office/drawing/2014/main" id="{D9EB74A7-0378-4D3A-89C9-2DB92C5FDC6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41FC5B8-D4D5-487D-9B38-149952CEBF8D}"/>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1061989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820E79-35BD-4B03-ABD1-E60585378F1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49A362F-0F7A-45BF-B3D9-24003B5D421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B0331B2-99AB-4E68-BEEF-A53FE8EDAC1C}"/>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5" name="页脚占位符 4">
            <a:extLst>
              <a:ext uri="{FF2B5EF4-FFF2-40B4-BE49-F238E27FC236}">
                <a16:creationId xmlns:a16="http://schemas.microsoft.com/office/drawing/2014/main" id="{18F3D46A-F8A8-4C6B-83EB-7EC400AC4D3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BD8431E-9FCB-460F-8F96-315592C421C3}"/>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2514253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38FE01-0950-41C7-84A5-EBE4DF7A9B9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E2DA44E-7EE0-4704-8296-7197EF8E3C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B2204A8-1CC0-4782-B011-A3D74CC1B631}"/>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5" name="页脚占位符 4">
            <a:extLst>
              <a:ext uri="{FF2B5EF4-FFF2-40B4-BE49-F238E27FC236}">
                <a16:creationId xmlns:a16="http://schemas.microsoft.com/office/drawing/2014/main" id="{9E1D5593-3251-4D59-A3E0-06FD6AA7E1C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59C6D9B-4156-4B60-81F9-718D1B56DE0B}"/>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3223348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8F076F-E5B1-427A-813F-43B6D535A16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6166C10-2883-419E-A6DD-1AD9A977E01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9B83177-9CAE-4268-908D-E3A01814A0B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E62BB9C-56D8-4D13-B632-4F21FCC28AC1}"/>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6" name="页脚占位符 5">
            <a:extLst>
              <a:ext uri="{FF2B5EF4-FFF2-40B4-BE49-F238E27FC236}">
                <a16:creationId xmlns:a16="http://schemas.microsoft.com/office/drawing/2014/main" id="{883BF758-8AB3-4AE1-8984-4B7E629CACD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42493FA-599B-4A2E-B4D8-C3542CD640E6}"/>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3307645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B1F5B2-82B9-4946-97C4-BF15B3F02B3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B192872-D1E3-442A-8268-467A4C4634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57020881-71E6-4A69-B826-6A59D3BDBAD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D1B1E8F-F8D0-4E8F-9D6C-33DF9593AB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081DC36-E776-4A2E-B702-15A060D23D5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89F0340-3AE2-4A00-AE95-18D2E3ABAB11}"/>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8" name="页脚占位符 7">
            <a:extLst>
              <a:ext uri="{FF2B5EF4-FFF2-40B4-BE49-F238E27FC236}">
                <a16:creationId xmlns:a16="http://schemas.microsoft.com/office/drawing/2014/main" id="{4E8498EE-D9B7-4F44-A726-D3BD05BA068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A3BB625-ACEB-4661-A5C1-6671D9A3EC1A}"/>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2773446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64BDC6-6FFB-4E5A-B53F-02D2F2DCB02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623DEEA-8A1E-4E60-BAF1-EFDFCA2B0EFF}"/>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4" name="页脚占位符 3">
            <a:extLst>
              <a:ext uri="{FF2B5EF4-FFF2-40B4-BE49-F238E27FC236}">
                <a16:creationId xmlns:a16="http://schemas.microsoft.com/office/drawing/2014/main" id="{E5D4C973-0D8D-4509-A515-EBDAD95D47D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6BDC82A-91C8-4C76-A250-0F652B0712D9}"/>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1220005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8E9DADE-9874-4A58-813B-EF15F3A7659C}"/>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3" name="页脚占位符 2">
            <a:extLst>
              <a:ext uri="{FF2B5EF4-FFF2-40B4-BE49-F238E27FC236}">
                <a16:creationId xmlns:a16="http://schemas.microsoft.com/office/drawing/2014/main" id="{0AAE58DD-13AE-4CD5-A1B3-F7239A71C78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140E51EA-0480-48AB-9A0A-8801037A6A6A}"/>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106437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1826B4-5493-4B1C-9702-0247F633A67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7CC0830-2DC9-4DD1-A10B-E7896C08383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30B743C-3E94-4DE8-B27A-D4C610DB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A5E0CFA-F0C4-4B21-98C2-3B5FA6AA747D}"/>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6" name="页脚占位符 5">
            <a:extLst>
              <a:ext uri="{FF2B5EF4-FFF2-40B4-BE49-F238E27FC236}">
                <a16:creationId xmlns:a16="http://schemas.microsoft.com/office/drawing/2014/main" id="{65E652B9-C1F8-43E4-8642-69935A3F625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3228733-C83E-4046-890D-E4C7A8A839F0}"/>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2384382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D4F4D1-A354-486F-9A4D-2CA8E56A80A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FDE023C-3EB5-4183-8265-D2C23FEB51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AE8CBCE-FADD-4A62-8700-5421010655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72DB485-471D-4708-850A-FAC673C12D39}"/>
              </a:ext>
            </a:extLst>
          </p:cNvPr>
          <p:cNvSpPr>
            <a:spLocks noGrp="1"/>
          </p:cNvSpPr>
          <p:nvPr>
            <p:ph type="dt" sz="half" idx="10"/>
          </p:nvPr>
        </p:nvSpPr>
        <p:spPr/>
        <p:txBody>
          <a:bodyPr/>
          <a:lstStyle/>
          <a:p>
            <a:fld id="{C0DE07E5-757B-4EA5-8678-F584E1C67B1A}" type="datetimeFigureOut">
              <a:rPr lang="zh-CN" altLang="en-US" smtClean="0"/>
              <a:t>2019/10/25</a:t>
            </a:fld>
            <a:endParaRPr lang="zh-CN" altLang="en-US"/>
          </a:p>
        </p:txBody>
      </p:sp>
      <p:sp>
        <p:nvSpPr>
          <p:cNvPr id="6" name="页脚占位符 5">
            <a:extLst>
              <a:ext uri="{FF2B5EF4-FFF2-40B4-BE49-F238E27FC236}">
                <a16:creationId xmlns:a16="http://schemas.microsoft.com/office/drawing/2014/main" id="{8CBA40D9-4C21-4E68-833E-E32A98A97C8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300F3BB-31E4-4478-B84D-B2FAF2D84136}"/>
              </a:ext>
            </a:extLst>
          </p:cNvPr>
          <p:cNvSpPr>
            <a:spLocks noGrp="1"/>
          </p:cNvSpPr>
          <p:nvPr>
            <p:ph type="sldNum" sz="quarter" idx="12"/>
          </p:nvPr>
        </p:nvSpPr>
        <p:spPr/>
        <p:txBody>
          <a:body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214302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228E1B7-B20B-44FD-9967-CC990F2D14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C38024C-2387-46E7-BAD7-1437CA300F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1D8B5FF-7CA9-46CA-B39F-FFAEF4D932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DE07E5-757B-4EA5-8678-F584E1C67B1A}" type="datetimeFigureOut">
              <a:rPr lang="zh-CN" altLang="en-US" smtClean="0"/>
              <a:t>2019/10/25</a:t>
            </a:fld>
            <a:endParaRPr lang="zh-CN" altLang="en-US"/>
          </a:p>
        </p:txBody>
      </p:sp>
      <p:sp>
        <p:nvSpPr>
          <p:cNvPr id="5" name="页脚占位符 4">
            <a:extLst>
              <a:ext uri="{FF2B5EF4-FFF2-40B4-BE49-F238E27FC236}">
                <a16:creationId xmlns:a16="http://schemas.microsoft.com/office/drawing/2014/main" id="{EFE86F7D-ED18-4A1F-BFA6-7A60547FA5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709016AD-5160-434E-8F5B-2C28C7964F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170DC1-ACAB-4684-B7E1-C471C22AC68F}" type="slidenum">
              <a:rPr lang="zh-CN" altLang="en-US" smtClean="0"/>
              <a:t>‹#›</a:t>
            </a:fld>
            <a:endParaRPr lang="zh-CN" altLang="en-US"/>
          </a:p>
        </p:txBody>
      </p:sp>
    </p:spTree>
    <p:extLst>
      <p:ext uri="{BB962C8B-B14F-4D97-AF65-F5344CB8AC3E}">
        <p14:creationId xmlns:p14="http://schemas.microsoft.com/office/powerpoint/2010/main" val="20750898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2B8E5318-D896-4F6D-9375-D3518008E9F4}"/>
              </a:ext>
            </a:extLst>
          </p:cNvPr>
          <p:cNvSpPr txBox="1">
            <a:spLocks/>
          </p:cNvSpPr>
          <p:nvPr/>
        </p:nvSpPr>
        <p:spPr>
          <a:xfrm>
            <a:off x="838200" y="2502587"/>
            <a:ext cx="10515600" cy="87374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zh-CN" altLang="en-US" sz="4800" b="1" dirty="0">
                <a:solidFill>
                  <a:srgbClr val="0432FF"/>
                </a:solidFill>
                <a:latin typeface="Microsoft YaHei" panose="020B0503020204020204" pitchFamily="34" charset="-122"/>
                <a:ea typeface="Microsoft YaHei" panose="020B0503020204020204" pitchFamily="34" charset="-122"/>
              </a:rPr>
              <a:t>第</a:t>
            </a:r>
            <a:r>
              <a:rPr kumimoji="1" lang="en-US" altLang="zh-CN" sz="4800" b="1" dirty="0">
                <a:solidFill>
                  <a:srgbClr val="0432FF"/>
                </a:solidFill>
                <a:latin typeface="Microsoft YaHei" panose="020B0503020204020204" pitchFamily="34" charset="-122"/>
                <a:ea typeface="Microsoft YaHei" panose="020B0503020204020204" pitchFamily="34" charset="-122"/>
              </a:rPr>
              <a:t>2</a:t>
            </a:r>
            <a:r>
              <a:rPr kumimoji="1" lang="zh-CN" altLang="en-US" sz="4800" b="1" dirty="0">
                <a:solidFill>
                  <a:srgbClr val="0432FF"/>
                </a:solidFill>
                <a:latin typeface="Microsoft YaHei" panose="020B0503020204020204" pitchFamily="34" charset="-122"/>
                <a:ea typeface="Microsoft YaHei" panose="020B0503020204020204" pitchFamily="34" charset="-122"/>
              </a:rPr>
              <a:t>章 编程作业</a:t>
            </a:r>
          </a:p>
        </p:txBody>
      </p:sp>
      <p:pic>
        <p:nvPicPr>
          <p:cNvPr id="6" name="图片 5">
            <a:extLst>
              <a:ext uri="{FF2B5EF4-FFF2-40B4-BE49-F238E27FC236}">
                <a16:creationId xmlns:a16="http://schemas.microsoft.com/office/drawing/2014/main" id="{CEBB7FC9-AF4F-4CDA-BCED-11C7E608A2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103" y="363830"/>
            <a:ext cx="2248661" cy="537037"/>
          </a:xfrm>
          <a:prstGeom prst="rect">
            <a:avLst/>
          </a:prstGeom>
        </p:spPr>
      </p:pic>
    </p:spTree>
    <p:extLst>
      <p:ext uri="{BB962C8B-B14F-4D97-AF65-F5344CB8AC3E}">
        <p14:creationId xmlns:p14="http://schemas.microsoft.com/office/powerpoint/2010/main" val="3304555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4BB095-3E53-7F4E-BA7A-80CB23D09E10}"/>
              </a:ext>
            </a:extLst>
          </p:cNvPr>
          <p:cNvSpPr>
            <a:spLocks noGrp="1"/>
          </p:cNvSpPr>
          <p:nvPr>
            <p:ph type="title"/>
          </p:nvPr>
        </p:nvSpPr>
        <p:spPr>
          <a:xfrm>
            <a:off x="708891" y="272766"/>
            <a:ext cx="10515600" cy="873740"/>
          </a:xfrm>
        </p:spPr>
        <p:txBody>
          <a:bodyPr>
            <a:normAutofit/>
          </a:bodyPr>
          <a:lstStyle/>
          <a:p>
            <a:r>
              <a:rPr kumimoji="1" lang="zh-CN" altLang="en-US" sz="3200" b="1" dirty="0">
                <a:solidFill>
                  <a:srgbClr val="0432FF"/>
                </a:solidFill>
                <a:latin typeface="Microsoft YaHei" panose="020B0503020204020204" pitchFamily="34" charset="-122"/>
                <a:ea typeface="Microsoft YaHei" panose="020B0503020204020204" pitchFamily="34" charset="-122"/>
              </a:rPr>
              <a:t>作业</a:t>
            </a:r>
            <a:r>
              <a:rPr kumimoji="1" lang="en-US" altLang="zh-CN" sz="3200" b="1" dirty="0">
                <a:solidFill>
                  <a:srgbClr val="0432FF"/>
                </a:solidFill>
                <a:latin typeface="Microsoft YaHei" panose="020B0503020204020204" pitchFamily="34" charset="-122"/>
                <a:ea typeface="Microsoft YaHei" panose="020B0503020204020204" pitchFamily="34" charset="-122"/>
              </a:rPr>
              <a:t>1</a:t>
            </a:r>
            <a:r>
              <a:rPr kumimoji="1" lang="zh-CN" altLang="en-US" sz="3200" b="1" dirty="0">
                <a:solidFill>
                  <a:srgbClr val="0432FF"/>
                </a:solidFill>
                <a:latin typeface="Microsoft YaHei" panose="020B0503020204020204" pitchFamily="34" charset="-122"/>
                <a:ea typeface="Microsoft YaHei" panose="020B0503020204020204" pitchFamily="34" charset="-122"/>
              </a:rPr>
              <a:t>：深度图转换成点云</a:t>
            </a:r>
          </a:p>
        </p:txBody>
      </p:sp>
      <p:sp>
        <p:nvSpPr>
          <p:cNvPr id="3" name="内容占位符 2">
            <a:extLst>
              <a:ext uri="{FF2B5EF4-FFF2-40B4-BE49-F238E27FC236}">
                <a16:creationId xmlns:a16="http://schemas.microsoft.com/office/drawing/2014/main" id="{34FA755F-1F8B-A444-B42B-4F43CD17F421}"/>
              </a:ext>
            </a:extLst>
          </p:cNvPr>
          <p:cNvSpPr>
            <a:spLocks noGrp="1"/>
          </p:cNvSpPr>
          <p:nvPr>
            <p:ph idx="1"/>
          </p:nvPr>
        </p:nvSpPr>
        <p:spPr>
          <a:xfrm>
            <a:off x="718127" y="1118798"/>
            <a:ext cx="10919690" cy="5466436"/>
          </a:xfrm>
        </p:spPr>
        <p:txBody>
          <a:bodyPr>
            <a:noAutofit/>
          </a:bodyPr>
          <a:lstStyle/>
          <a:p>
            <a:pPr marL="0" indent="0">
              <a:lnSpc>
                <a:spcPct val="150000"/>
              </a:lnSpc>
              <a:buNone/>
            </a:pPr>
            <a:r>
              <a:rPr kumimoji="1" lang="zh-CN" altLang="en-US" sz="2000" b="1" dirty="0">
                <a:solidFill>
                  <a:srgbClr val="0432FF"/>
                </a:solidFill>
                <a:latin typeface="黑体" panose="02010609060101010101" pitchFamily="49" charset="-122"/>
                <a:ea typeface="黑体" panose="02010609060101010101" pitchFamily="49" charset="-122"/>
              </a:rPr>
              <a:t>作业要求：</a:t>
            </a:r>
            <a:endParaRPr kumimoji="1" lang="en-US" altLang="zh-CN" sz="2000" b="1" dirty="0">
              <a:solidFill>
                <a:srgbClr val="0432FF"/>
              </a:solidFill>
              <a:latin typeface="黑体" panose="02010609060101010101" pitchFamily="49" charset="-122"/>
              <a:ea typeface="黑体" panose="02010609060101010101" pitchFamily="49" charset="-122"/>
            </a:endParaRPr>
          </a:p>
          <a:p>
            <a:pPr>
              <a:lnSpc>
                <a:spcPct val="150000"/>
              </a:lnSpc>
            </a:pPr>
            <a:r>
              <a:rPr kumimoji="1" lang="zh-CN" altLang="en-US" sz="1600" dirty="0">
                <a:latin typeface="黑体" panose="02010609060101010101" pitchFamily="49" charset="-122"/>
                <a:ea typeface="黑体" panose="02010609060101010101" pitchFamily="49" charset="-122"/>
              </a:rPr>
              <a:t>从一个深度图生成点云，图片数据是</a:t>
            </a:r>
            <a:r>
              <a:rPr kumimoji="1" lang="en-US" altLang="zh-CN" sz="1600" dirty="0">
                <a:latin typeface="黑体" panose="02010609060101010101" pitchFamily="49" charset="-122"/>
                <a:ea typeface="黑体" panose="02010609060101010101" pitchFamily="49" charset="-122"/>
              </a:rPr>
              <a:t>img_dep_640x480.csv</a:t>
            </a:r>
            <a:r>
              <a:rPr kumimoji="1" lang="zh-CN" altLang="en-US" sz="1600" dirty="0">
                <a:latin typeface="黑体" panose="02010609060101010101" pitchFamily="49" charset="-122"/>
                <a:ea typeface="黑体" panose="02010609060101010101" pitchFamily="49" charset="-122"/>
              </a:rPr>
              <a:t>，对应图像矩阵</a:t>
            </a:r>
            <a:r>
              <a:rPr kumimoji="1" lang="en-US" altLang="zh-CN" sz="1600" dirty="0" err="1">
                <a:latin typeface="黑体" panose="02010609060101010101" pitchFamily="49" charset="-122"/>
                <a:ea typeface="黑体" panose="02010609060101010101" pitchFamily="49" charset="-122"/>
              </a:rPr>
              <a:t>img</a:t>
            </a:r>
            <a:endParaRPr kumimoji="1" lang="en-US" altLang="zh-CN" sz="1600" dirty="0">
              <a:latin typeface="黑体" panose="02010609060101010101" pitchFamily="49" charset="-122"/>
              <a:ea typeface="黑体" panose="02010609060101010101" pitchFamily="49" charset="-122"/>
            </a:endParaRPr>
          </a:p>
          <a:p>
            <a:pPr>
              <a:lnSpc>
                <a:spcPct val="150000"/>
              </a:lnSpc>
            </a:pPr>
            <a:r>
              <a:rPr kumimoji="1" lang="zh-CN" altLang="en-US" sz="1600" dirty="0">
                <a:latin typeface="黑体" panose="02010609060101010101" pitchFamily="49" charset="-122"/>
                <a:ea typeface="黑体" panose="02010609060101010101" pitchFamily="49" charset="-122"/>
              </a:rPr>
              <a:t>图像矩阵</a:t>
            </a:r>
            <a:r>
              <a:rPr kumimoji="1" lang="en-US" altLang="zh-CN" sz="1600" dirty="0" err="1">
                <a:latin typeface="黑体" panose="02010609060101010101" pitchFamily="49" charset="-122"/>
                <a:ea typeface="黑体" panose="02010609060101010101" pitchFamily="49" charset="-122"/>
              </a:rPr>
              <a:t>img</a:t>
            </a:r>
            <a:r>
              <a:rPr kumimoji="1" lang="zh-CN" altLang="en-US" sz="1600" dirty="0">
                <a:latin typeface="黑体" panose="02010609060101010101" pitchFamily="49" charset="-122"/>
                <a:ea typeface="黑体" panose="02010609060101010101" pitchFamily="49" charset="-122"/>
              </a:rPr>
              <a:t>的第</a:t>
            </a:r>
            <a:r>
              <a:rPr kumimoji="1" lang="en-US" altLang="zh-CN" sz="1600" dirty="0" err="1">
                <a:latin typeface="黑体" panose="02010609060101010101" pitchFamily="49" charset="-122"/>
                <a:ea typeface="黑体" panose="02010609060101010101" pitchFamily="49" charset="-122"/>
              </a:rPr>
              <a:t>i</a:t>
            </a:r>
            <a:r>
              <a:rPr kumimoji="1" lang="zh-CN" altLang="en-US" sz="1600" dirty="0">
                <a:latin typeface="黑体" panose="02010609060101010101" pitchFamily="49" charset="-122"/>
                <a:ea typeface="黑体" panose="02010609060101010101" pitchFamily="49" charset="-122"/>
              </a:rPr>
              <a:t>行</a:t>
            </a:r>
            <a:r>
              <a:rPr kumimoji="1" lang="en-US" altLang="zh-CN" sz="1600" dirty="0">
                <a:latin typeface="黑体" panose="02010609060101010101" pitchFamily="49" charset="-122"/>
                <a:ea typeface="黑体" panose="02010609060101010101" pitchFamily="49" charset="-122"/>
              </a:rPr>
              <a:t>j</a:t>
            </a:r>
            <a:r>
              <a:rPr kumimoji="1" lang="zh-CN" altLang="en-US" sz="1600" dirty="0">
                <a:latin typeface="黑体" panose="02010609060101010101" pitchFamily="49" charset="-122"/>
                <a:ea typeface="黑体" panose="02010609060101010101" pitchFamily="49" charset="-122"/>
              </a:rPr>
              <a:t>列内存放的是该像素对应的物体距离值</a:t>
            </a:r>
            <a:r>
              <a:rPr kumimoji="1" lang="en-US" altLang="zh-CN" sz="1600" dirty="0">
                <a:latin typeface="黑体" panose="02010609060101010101" pitchFamily="49" charset="-122"/>
                <a:ea typeface="黑体" panose="02010609060101010101" pitchFamily="49" charset="-122"/>
              </a:rPr>
              <a:t>Z</a:t>
            </a:r>
            <a:r>
              <a:rPr kumimoji="1" lang="zh-CN" altLang="en-US" sz="1600" dirty="0">
                <a:latin typeface="黑体" panose="02010609060101010101" pitchFamily="49" charset="-122"/>
                <a:ea typeface="黑体" panose="02010609060101010101" pitchFamily="49" charset="-122"/>
              </a:rPr>
              <a:t>，</a:t>
            </a:r>
            <a:endParaRPr kumimoji="1" lang="en-US" altLang="zh-CN" sz="1600" dirty="0">
              <a:latin typeface="黑体" panose="02010609060101010101" pitchFamily="49" charset="-122"/>
              <a:ea typeface="黑体" panose="02010609060101010101" pitchFamily="49" charset="-122"/>
            </a:endParaRPr>
          </a:p>
          <a:p>
            <a:pPr>
              <a:lnSpc>
                <a:spcPct val="150000"/>
              </a:lnSpc>
            </a:pPr>
            <a:r>
              <a:rPr kumimoji="1" lang="zh-CN" altLang="en-US" sz="1600" dirty="0">
                <a:latin typeface="黑体" panose="02010609060101010101" pitchFamily="49" charset="-122"/>
                <a:ea typeface="黑体" panose="02010609060101010101" pitchFamily="49" charset="-122"/>
              </a:rPr>
              <a:t>需要你根据之前的公式将计算该深度图数据中每个像素对应的空间坐标（</a:t>
            </a:r>
            <a:r>
              <a:rPr kumimoji="1" lang="en-US" altLang="zh-CN" sz="1600" dirty="0">
                <a:latin typeface="黑体" panose="02010609060101010101" pitchFamily="49" charset="-122"/>
                <a:ea typeface="黑体" panose="02010609060101010101" pitchFamily="49" charset="-122"/>
              </a:rPr>
              <a:t>X</a:t>
            </a:r>
            <a:r>
              <a:rPr kumimoji="1" lang="zh-CN" altLang="en-US" sz="1600" dirty="0">
                <a:latin typeface="黑体" panose="02010609060101010101" pitchFamily="49" charset="-122"/>
                <a:ea typeface="黑体" panose="02010609060101010101" pitchFamily="49" charset="-122"/>
              </a:rPr>
              <a:t>，</a:t>
            </a:r>
            <a:r>
              <a:rPr kumimoji="1" lang="en-US" altLang="zh-CN" sz="1600" dirty="0">
                <a:latin typeface="黑体" panose="02010609060101010101" pitchFamily="49" charset="-122"/>
                <a:ea typeface="黑体" panose="02010609060101010101" pitchFamily="49" charset="-122"/>
              </a:rPr>
              <a:t>Y</a:t>
            </a:r>
            <a:r>
              <a:rPr kumimoji="1" lang="zh-CN" altLang="en-US" sz="1600" dirty="0">
                <a:latin typeface="黑体" panose="02010609060101010101" pitchFamily="49" charset="-122"/>
                <a:ea typeface="黑体" panose="02010609060101010101" pitchFamily="49" charset="-122"/>
              </a:rPr>
              <a:t>，</a:t>
            </a:r>
            <a:r>
              <a:rPr kumimoji="1" lang="en-US" altLang="zh-CN" sz="1600" dirty="0">
                <a:latin typeface="黑体" panose="02010609060101010101" pitchFamily="49" charset="-122"/>
                <a:ea typeface="黑体" panose="02010609060101010101" pitchFamily="49" charset="-122"/>
              </a:rPr>
              <a:t>Z</a:t>
            </a:r>
            <a:r>
              <a:rPr kumimoji="1" lang="zh-CN" altLang="en-US" sz="1600" dirty="0">
                <a:latin typeface="黑体" panose="02010609060101010101" pitchFamily="49" charset="-122"/>
                <a:ea typeface="黑体" panose="02010609060101010101" pitchFamily="49" charset="-122"/>
              </a:rPr>
              <a:t>）</a:t>
            </a:r>
            <a:endParaRPr kumimoji="1" lang="en-US" altLang="zh-CN" sz="1600" dirty="0">
              <a:latin typeface="黑体" panose="02010609060101010101" pitchFamily="49" charset="-122"/>
              <a:ea typeface="黑体" panose="02010609060101010101" pitchFamily="49" charset="-122"/>
            </a:endParaRPr>
          </a:p>
          <a:p>
            <a:pPr>
              <a:lnSpc>
                <a:spcPct val="150000"/>
              </a:lnSpc>
            </a:pPr>
            <a:r>
              <a:rPr kumimoji="1" lang="zh-CN" altLang="en-US" sz="1600" dirty="0">
                <a:latin typeface="黑体" panose="02010609060101010101" pitchFamily="49" charset="-122"/>
                <a:ea typeface="黑体" panose="02010609060101010101" pitchFamily="49" charset="-122"/>
              </a:rPr>
              <a:t>相机参数是：</a:t>
            </a:r>
            <a:endParaRPr kumimoji="1" lang="en-US" altLang="zh-CN" sz="1600" dirty="0">
              <a:latin typeface="黑体" panose="02010609060101010101" pitchFamily="49" charset="-122"/>
              <a:ea typeface="黑体" panose="02010609060101010101" pitchFamily="49" charset="-122"/>
            </a:endParaRPr>
          </a:p>
          <a:p>
            <a:pPr lvl="1">
              <a:lnSpc>
                <a:spcPct val="150000"/>
              </a:lnSpc>
            </a:pPr>
            <a:r>
              <a:rPr kumimoji="1" lang="en-US" altLang="zh-CN" sz="1600" dirty="0">
                <a:latin typeface="黑体" panose="02010609060101010101" pitchFamily="49" charset="-122"/>
                <a:ea typeface="黑体" panose="02010609060101010101" pitchFamily="49" charset="-122"/>
              </a:rPr>
              <a:t>CAM_FX,CAM_FY       = 795.209,793.957   # </a:t>
            </a:r>
            <a:r>
              <a:rPr kumimoji="1" lang="zh-CN" altLang="en-US" sz="1600" dirty="0">
                <a:latin typeface="黑体" panose="02010609060101010101" pitchFamily="49" charset="-122"/>
                <a:ea typeface="黑体" panose="02010609060101010101" pitchFamily="49" charset="-122"/>
              </a:rPr>
              <a:t>相机的</a:t>
            </a:r>
            <a:r>
              <a:rPr kumimoji="1" lang="en-US" altLang="zh-CN" sz="1600" dirty="0" err="1">
                <a:latin typeface="黑体" panose="02010609060101010101" pitchFamily="49" charset="-122"/>
                <a:ea typeface="黑体" panose="02010609060101010101" pitchFamily="49" charset="-122"/>
              </a:rPr>
              <a:t>fx</a:t>
            </a:r>
            <a:r>
              <a:rPr kumimoji="1" lang="en-US" altLang="zh-CN" sz="1600" dirty="0">
                <a:latin typeface="黑体" panose="02010609060101010101" pitchFamily="49" charset="-122"/>
                <a:ea typeface="黑体" panose="02010609060101010101" pitchFamily="49" charset="-122"/>
              </a:rPr>
              <a:t>/</a:t>
            </a:r>
            <a:r>
              <a:rPr kumimoji="1" lang="en-US" altLang="zh-CN" sz="1600" dirty="0" err="1">
                <a:latin typeface="黑体" panose="02010609060101010101" pitchFamily="49" charset="-122"/>
                <a:ea typeface="黑体" panose="02010609060101010101" pitchFamily="49" charset="-122"/>
              </a:rPr>
              <a:t>fy</a:t>
            </a:r>
            <a:r>
              <a:rPr kumimoji="1" lang="zh-CN" altLang="en-US" sz="1600" dirty="0">
                <a:latin typeface="黑体" panose="02010609060101010101" pitchFamily="49" charset="-122"/>
                <a:ea typeface="黑体" panose="02010609060101010101" pitchFamily="49" charset="-122"/>
              </a:rPr>
              <a:t>参数</a:t>
            </a:r>
          </a:p>
          <a:p>
            <a:pPr lvl="1">
              <a:lnSpc>
                <a:spcPct val="150000"/>
              </a:lnSpc>
            </a:pPr>
            <a:r>
              <a:rPr kumimoji="1" lang="en-US" altLang="zh-CN" sz="1600" dirty="0">
                <a:latin typeface="黑体" panose="02010609060101010101" pitchFamily="49" charset="-122"/>
                <a:ea typeface="黑体" panose="02010609060101010101" pitchFamily="49" charset="-122"/>
              </a:rPr>
              <a:t>CAM_CX,CAM_CY      = 332.031,231.308   # </a:t>
            </a:r>
            <a:r>
              <a:rPr kumimoji="1" lang="zh-CN" altLang="en-US" sz="1600" dirty="0">
                <a:latin typeface="黑体" panose="02010609060101010101" pitchFamily="49" charset="-122"/>
                <a:ea typeface="黑体" panose="02010609060101010101" pitchFamily="49" charset="-122"/>
              </a:rPr>
              <a:t>相机的</a:t>
            </a:r>
            <a:r>
              <a:rPr kumimoji="1" lang="en-US" altLang="zh-CN" sz="1600" dirty="0">
                <a:latin typeface="黑体" panose="02010609060101010101" pitchFamily="49" charset="-122"/>
                <a:ea typeface="黑体" panose="02010609060101010101" pitchFamily="49" charset="-122"/>
              </a:rPr>
              <a:t>cx/cy</a:t>
            </a:r>
            <a:r>
              <a:rPr kumimoji="1" lang="zh-CN" altLang="en-US" sz="1600" dirty="0">
                <a:latin typeface="黑体" panose="02010609060101010101" pitchFamily="49" charset="-122"/>
                <a:ea typeface="黑体" panose="02010609060101010101" pitchFamily="49" charset="-122"/>
              </a:rPr>
              <a:t>参数</a:t>
            </a:r>
            <a:endParaRPr kumimoji="1" lang="en-US" altLang="zh-CN" sz="1600" dirty="0">
              <a:latin typeface="黑体" panose="02010609060101010101" pitchFamily="49" charset="-122"/>
              <a:ea typeface="黑体" panose="02010609060101010101" pitchFamily="49" charset="-122"/>
            </a:endParaRPr>
          </a:p>
          <a:p>
            <a:pPr>
              <a:lnSpc>
                <a:spcPct val="150000"/>
              </a:lnSpc>
            </a:pPr>
            <a:r>
              <a:rPr kumimoji="1" lang="zh-CN" altLang="en-US" sz="1600" dirty="0">
                <a:latin typeface="黑体" panose="02010609060101010101" pitchFamily="49" charset="-122"/>
                <a:ea typeface="黑体" panose="02010609060101010101" pitchFamily="49" charset="-122"/>
              </a:rPr>
              <a:t>输出数据存放在</a:t>
            </a:r>
            <a:r>
              <a:rPr kumimoji="1" lang="en-US" altLang="zh-CN" sz="1600" dirty="0">
                <a:latin typeface="黑体" panose="02010609060101010101" pitchFamily="49" charset="-122"/>
                <a:ea typeface="黑体" panose="02010609060101010101" pitchFamily="49" charset="-122"/>
              </a:rPr>
              <a:t>pc.csv</a:t>
            </a:r>
            <a:r>
              <a:rPr kumimoji="1" lang="zh-CN" altLang="en-US" sz="1600" dirty="0">
                <a:latin typeface="黑体" panose="02010609060101010101" pitchFamily="49" charset="-122"/>
                <a:ea typeface="黑体" panose="02010609060101010101" pitchFamily="49" charset="-122"/>
              </a:rPr>
              <a:t>文件内，每行</a:t>
            </a:r>
            <a:r>
              <a:rPr kumimoji="1" lang="en-US" altLang="zh-CN" sz="1600" dirty="0">
                <a:latin typeface="黑体" panose="02010609060101010101" pitchFamily="49" charset="-122"/>
                <a:ea typeface="黑体" panose="02010609060101010101" pitchFamily="49" charset="-122"/>
              </a:rPr>
              <a:t>3</a:t>
            </a:r>
            <a:r>
              <a:rPr kumimoji="1" lang="zh-CN" altLang="en-US" sz="1600" dirty="0">
                <a:latin typeface="黑体" panose="02010609060101010101" pitchFamily="49" charset="-122"/>
                <a:ea typeface="黑体" panose="02010609060101010101" pitchFamily="49" charset="-122"/>
              </a:rPr>
              <a:t>个浮点数，对应一个像素的</a:t>
            </a:r>
            <a:r>
              <a:rPr kumimoji="1" lang="en-US" altLang="zh-CN" sz="1600" dirty="0">
                <a:latin typeface="黑体" panose="02010609060101010101" pitchFamily="49" charset="-122"/>
                <a:ea typeface="黑体" panose="02010609060101010101" pitchFamily="49" charset="-122"/>
              </a:rPr>
              <a:t>XYZ</a:t>
            </a:r>
            <a:r>
              <a:rPr kumimoji="1" lang="zh-CN" altLang="en-US" sz="1600" dirty="0">
                <a:latin typeface="黑体" panose="02010609060101010101" pitchFamily="49" charset="-122"/>
                <a:ea typeface="黑体" panose="02010609060101010101" pitchFamily="49" charset="-122"/>
              </a:rPr>
              <a:t>值</a:t>
            </a:r>
            <a:endParaRPr kumimoji="1" lang="en-US" altLang="zh-CN" sz="1600" dirty="0">
              <a:latin typeface="黑体" panose="02010609060101010101" pitchFamily="49" charset="-122"/>
              <a:ea typeface="黑体" panose="02010609060101010101" pitchFamily="49" charset="-122"/>
            </a:endParaRPr>
          </a:p>
          <a:p>
            <a:pPr>
              <a:lnSpc>
                <a:spcPct val="150000"/>
              </a:lnSpc>
            </a:pPr>
            <a:r>
              <a:rPr kumimoji="1" lang="zh-CN" altLang="en-US" sz="1600" dirty="0">
                <a:latin typeface="黑体" panose="02010609060101010101" pitchFamily="49" charset="-122"/>
                <a:ea typeface="黑体" panose="02010609060101010101" pitchFamily="49" charset="-122"/>
              </a:rPr>
              <a:t>为帮助你编程，提供一个</a:t>
            </a:r>
            <a:r>
              <a:rPr kumimoji="1" lang="en-US" altLang="zh-CN" sz="1600" dirty="0">
                <a:latin typeface="黑体" panose="02010609060101010101" pitchFamily="49" charset="-122"/>
                <a:ea typeface="黑体" panose="02010609060101010101" pitchFamily="49" charset="-122"/>
              </a:rPr>
              <a:t>python</a:t>
            </a:r>
            <a:r>
              <a:rPr kumimoji="1" lang="zh-CN" altLang="en-US" sz="1600" dirty="0">
                <a:latin typeface="黑体" panose="02010609060101010101" pitchFamily="49" charset="-122"/>
                <a:ea typeface="黑体" panose="02010609060101010101" pitchFamily="49" charset="-122"/>
              </a:rPr>
              <a:t>的代码框架：</a:t>
            </a:r>
            <a:r>
              <a:rPr kumimoji="1" lang="en-US" altLang="zh-CN" sz="1600" dirty="0" err="1">
                <a:latin typeface="黑体" panose="02010609060101010101" pitchFamily="49" charset="-122"/>
                <a:ea typeface="黑体" panose="02010609060101010101" pitchFamily="49" charset="-122"/>
              </a:rPr>
              <a:t>partial_code_depth_to_pc.py</a:t>
            </a:r>
            <a:r>
              <a:rPr kumimoji="1" lang="zh-CN" altLang="en-US" sz="1600" dirty="0">
                <a:latin typeface="黑体" panose="02010609060101010101" pitchFamily="49" charset="-122"/>
                <a:ea typeface="黑体" panose="02010609060101010101" pitchFamily="49" charset="-122"/>
              </a:rPr>
              <a:t>，你可以通过修改这个代码实现作业要求</a:t>
            </a:r>
            <a:endParaRPr kumimoji="1" lang="en-US" altLang="zh-CN" sz="1600" dirty="0">
              <a:latin typeface="黑体" panose="02010609060101010101" pitchFamily="49" charset="-122"/>
              <a:ea typeface="黑体" panose="02010609060101010101" pitchFamily="49" charset="-122"/>
            </a:endParaRPr>
          </a:p>
          <a:p>
            <a:pPr>
              <a:lnSpc>
                <a:spcPct val="150000"/>
              </a:lnSpc>
            </a:pPr>
            <a:r>
              <a:rPr kumimoji="1" lang="zh-CN" altLang="en-US" sz="1600" dirty="0">
                <a:latin typeface="黑体" panose="02010609060101010101" pitchFamily="49" charset="-122"/>
                <a:ea typeface="黑体" panose="02010609060101010101" pitchFamily="49" charset="-122"/>
              </a:rPr>
              <a:t>作业提交的是生成的数据文件</a:t>
            </a:r>
            <a:r>
              <a:rPr kumimoji="1" lang="en-US" altLang="zh-CN" sz="1600" dirty="0">
                <a:latin typeface="黑体" panose="02010609060101010101" pitchFamily="49" charset="-122"/>
                <a:ea typeface="黑体" panose="02010609060101010101" pitchFamily="49" charset="-122"/>
              </a:rPr>
              <a:t>pc.csv</a:t>
            </a:r>
          </a:p>
          <a:p>
            <a:pPr marL="0" indent="0">
              <a:lnSpc>
                <a:spcPct val="150000"/>
              </a:lnSpc>
              <a:buNone/>
            </a:pPr>
            <a:r>
              <a:rPr kumimoji="1" lang="zh-CN" altLang="en-US" sz="1600" dirty="0">
                <a:solidFill>
                  <a:srgbClr val="FF0000"/>
                </a:solidFill>
                <a:latin typeface="黑体" panose="02010609060101010101" pitchFamily="49" charset="-122"/>
                <a:ea typeface="黑体" panose="02010609060101010101" pitchFamily="49" charset="-122"/>
              </a:rPr>
              <a:t>  另外注意</a:t>
            </a:r>
            <a:r>
              <a:rPr kumimoji="1" lang="zh-CN" altLang="en-US" sz="1600" dirty="0">
                <a:latin typeface="黑体" panose="02010609060101010101" pitchFamily="49" charset="-122"/>
                <a:ea typeface="黑体" panose="02010609060101010101" pitchFamily="49" charset="-122"/>
              </a:rPr>
              <a:t>：</a:t>
            </a:r>
            <a:r>
              <a:rPr kumimoji="1" lang="en-US" altLang="zh-CN" sz="1600" dirty="0">
                <a:latin typeface="黑体" panose="02010609060101010101" pitchFamily="49" charset="-122"/>
                <a:ea typeface="黑体" panose="02010609060101010101" pitchFamily="49" charset="-122"/>
              </a:rPr>
              <a:t>pc.csv</a:t>
            </a:r>
            <a:r>
              <a:rPr kumimoji="1" lang="zh-CN" altLang="en-US" sz="1600" dirty="0">
                <a:latin typeface="黑体" panose="02010609060101010101" pitchFamily="49" charset="-122"/>
                <a:ea typeface="黑体" panose="02010609060101010101" pitchFamily="49" charset="-122"/>
              </a:rPr>
              <a:t>文件是文本文件，你可以用任意的文本编辑器打开参看内容</a:t>
            </a:r>
            <a:endParaRPr kumimoji="1" lang="en-US" altLang="zh-CN" sz="16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187031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4FA755F-1F8B-A444-B42B-4F43CD17F421}"/>
              </a:ext>
            </a:extLst>
          </p:cNvPr>
          <p:cNvSpPr>
            <a:spLocks noGrp="1"/>
          </p:cNvSpPr>
          <p:nvPr>
            <p:ph idx="1"/>
          </p:nvPr>
        </p:nvSpPr>
        <p:spPr>
          <a:xfrm>
            <a:off x="764307" y="1220390"/>
            <a:ext cx="10515600" cy="4692547"/>
          </a:xfrm>
        </p:spPr>
        <p:txBody>
          <a:bodyPr>
            <a:normAutofit/>
          </a:bodyPr>
          <a:lstStyle/>
          <a:p>
            <a:r>
              <a:rPr kumimoji="1" lang="zh-CN" altLang="en-US" sz="2000" b="1" dirty="0">
                <a:solidFill>
                  <a:srgbClr val="0432FF"/>
                </a:solidFill>
                <a:latin typeface="黑体" panose="02010609060101010101" pitchFamily="49" charset="-122"/>
                <a:ea typeface="黑体" panose="02010609060101010101" pitchFamily="49" charset="-122"/>
              </a:rPr>
              <a:t>转换结果参考</a:t>
            </a:r>
            <a:endParaRPr kumimoji="1" lang="en-US" altLang="zh-CN" sz="2000" b="1" dirty="0">
              <a:solidFill>
                <a:srgbClr val="0432FF"/>
              </a:solidFill>
              <a:latin typeface="黑体" panose="02010609060101010101" pitchFamily="49" charset="-122"/>
              <a:ea typeface="黑体" panose="02010609060101010101" pitchFamily="49" charset="-122"/>
            </a:endParaRPr>
          </a:p>
        </p:txBody>
      </p:sp>
      <p:pic>
        <p:nvPicPr>
          <p:cNvPr id="4" name="在线媒体 3" descr="屏幕录制2019-10-21下午6.19.27">
            <a:hlinkClick r:id="" action="ppaction://media"/>
            <a:extLst>
              <a:ext uri="{FF2B5EF4-FFF2-40B4-BE49-F238E27FC236}">
                <a16:creationId xmlns:a16="http://schemas.microsoft.com/office/drawing/2014/main" id="{54F623AC-A3A3-E34D-967D-3CDEBF2E0F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096000" y="1638739"/>
            <a:ext cx="4824552" cy="4385034"/>
          </a:xfrm>
          <a:prstGeom prst="rect">
            <a:avLst/>
          </a:prstGeom>
        </p:spPr>
      </p:pic>
      <p:pic>
        <p:nvPicPr>
          <p:cNvPr id="5" name="图片 4">
            <a:extLst>
              <a:ext uri="{FF2B5EF4-FFF2-40B4-BE49-F238E27FC236}">
                <a16:creationId xmlns:a16="http://schemas.microsoft.com/office/drawing/2014/main" id="{CA2E55C2-1F40-F144-8ECB-66FD83490534}"/>
              </a:ext>
            </a:extLst>
          </p:cNvPr>
          <p:cNvPicPr>
            <a:picLocks noChangeAspect="1"/>
          </p:cNvPicPr>
          <p:nvPr/>
        </p:nvPicPr>
        <p:blipFill>
          <a:blip r:embed="rId6"/>
          <a:stretch>
            <a:fillRect/>
          </a:stretch>
        </p:blipFill>
        <p:spPr>
          <a:xfrm>
            <a:off x="1161472" y="1991360"/>
            <a:ext cx="4014250" cy="3039776"/>
          </a:xfrm>
          <a:prstGeom prst="rect">
            <a:avLst/>
          </a:prstGeom>
        </p:spPr>
      </p:pic>
      <p:sp>
        <p:nvSpPr>
          <p:cNvPr id="8" name="标题 1">
            <a:extLst>
              <a:ext uri="{FF2B5EF4-FFF2-40B4-BE49-F238E27FC236}">
                <a16:creationId xmlns:a16="http://schemas.microsoft.com/office/drawing/2014/main" id="{36736762-61B9-4246-88F3-BFEE846041B1}"/>
              </a:ext>
            </a:extLst>
          </p:cNvPr>
          <p:cNvSpPr txBox="1">
            <a:spLocks/>
          </p:cNvSpPr>
          <p:nvPr/>
        </p:nvSpPr>
        <p:spPr>
          <a:xfrm>
            <a:off x="708891" y="272766"/>
            <a:ext cx="10515600" cy="8737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200" b="1" dirty="0">
                <a:solidFill>
                  <a:srgbClr val="0432FF"/>
                </a:solidFill>
                <a:latin typeface="Microsoft YaHei" panose="020B0503020204020204" pitchFamily="34" charset="-122"/>
                <a:ea typeface="Microsoft YaHei" panose="020B0503020204020204" pitchFamily="34" charset="-122"/>
              </a:rPr>
              <a:t>作业</a:t>
            </a:r>
            <a:r>
              <a:rPr kumimoji="1" lang="en-US" altLang="zh-CN" sz="3200" b="1" dirty="0">
                <a:solidFill>
                  <a:srgbClr val="0432FF"/>
                </a:solidFill>
                <a:latin typeface="Microsoft YaHei" panose="020B0503020204020204" pitchFamily="34" charset="-122"/>
                <a:ea typeface="Microsoft YaHei" panose="020B0503020204020204" pitchFamily="34" charset="-122"/>
              </a:rPr>
              <a:t>1</a:t>
            </a:r>
            <a:r>
              <a:rPr kumimoji="1" lang="zh-CN" altLang="en-US" sz="3200" b="1" dirty="0">
                <a:solidFill>
                  <a:srgbClr val="0432FF"/>
                </a:solidFill>
                <a:latin typeface="Microsoft YaHei" panose="020B0503020204020204" pitchFamily="34" charset="-122"/>
                <a:ea typeface="Microsoft YaHei" panose="020B0503020204020204" pitchFamily="34" charset="-122"/>
              </a:rPr>
              <a:t>：深度图转换成点云</a:t>
            </a:r>
          </a:p>
        </p:txBody>
      </p:sp>
    </p:spTree>
    <p:extLst>
      <p:ext uri="{BB962C8B-B14F-4D97-AF65-F5344CB8AC3E}">
        <p14:creationId xmlns:p14="http://schemas.microsoft.com/office/powerpoint/2010/main" val="2099645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98D37AA7-2F83-A944-83BC-FB55B59A3583}"/>
              </a:ext>
            </a:extLst>
          </p:cNvPr>
          <p:cNvSpPr txBox="1"/>
          <p:nvPr/>
        </p:nvSpPr>
        <p:spPr>
          <a:xfrm>
            <a:off x="757632" y="4735927"/>
            <a:ext cx="2061275" cy="584775"/>
          </a:xfrm>
          <a:prstGeom prst="rect">
            <a:avLst/>
          </a:prstGeom>
          <a:noFill/>
        </p:spPr>
        <p:txBody>
          <a:bodyPr wrap="square" rtlCol="0">
            <a:spAutoFit/>
          </a:bodyPr>
          <a:lstStyle/>
          <a:p>
            <a:pPr algn="ctr"/>
            <a:r>
              <a:rPr kumimoji="1" lang="zh-CN" altLang="en-US" sz="1600" dirty="0">
                <a:solidFill>
                  <a:srgbClr val="0432FF"/>
                </a:solidFill>
                <a:latin typeface="黑体" panose="02010609060101010101" pitchFamily="49" charset="-122"/>
                <a:ea typeface="黑体" panose="02010609060101010101" pitchFamily="49" charset="-122"/>
              </a:rPr>
              <a:t>左图像</a:t>
            </a:r>
            <a:endParaRPr kumimoji="1" lang="en-US" altLang="zh-CN" sz="1600" dirty="0">
              <a:solidFill>
                <a:srgbClr val="0432FF"/>
              </a:solidFill>
              <a:latin typeface="黑体" panose="02010609060101010101" pitchFamily="49" charset="-122"/>
              <a:ea typeface="黑体" panose="02010609060101010101" pitchFamily="49" charset="-122"/>
            </a:endParaRPr>
          </a:p>
          <a:p>
            <a:pPr algn="ctr"/>
            <a:r>
              <a:rPr kumimoji="1" lang="zh-CN" altLang="en-US" sz="1600" dirty="0">
                <a:solidFill>
                  <a:srgbClr val="0432FF"/>
                </a:solidFill>
                <a:latin typeface="黑体" panose="02010609060101010101" pitchFamily="49" charset="-122"/>
                <a:ea typeface="黑体" panose="02010609060101010101" pitchFamily="49" charset="-122"/>
              </a:rPr>
              <a:t>程序中为矩阵</a:t>
            </a:r>
            <a:r>
              <a:rPr kumimoji="1" lang="en-US" altLang="zh-CN" sz="1600" dirty="0" err="1">
                <a:solidFill>
                  <a:srgbClr val="0432FF"/>
                </a:solidFill>
                <a:latin typeface="黑体" panose="02010609060101010101" pitchFamily="49" charset="-122"/>
                <a:ea typeface="黑体" panose="02010609060101010101" pitchFamily="49" charset="-122"/>
              </a:rPr>
              <a:t>imgL</a:t>
            </a:r>
            <a:endParaRPr kumimoji="1" lang="zh-CN" altLang="en-US" sz="1600" dirty="0">
              <a:solidFill>
                <a:srgbClr val="0432FF"/>
              </a:solidFill>
              <a:latin typeface="黑体" panose="02010609060101010101" pitchFamily="49" charset="-122"/>
              <a:ea typeface="黑体" panose="02010609060101010101" pitchFamily="49" charset="-122"/>
            </a:endParaRPr>
          </a:p>
        </p:txBody>
      </p:sp>
      <p:sp>
        <p:nvSpPr>
          <p:cNvPr id="7" name="文本框 6">
            <a:extLst>
              <a:ext uri="{FF2B5EF4-FFF2-40B4-BE49-F238E27FC236}">
                <a16:creationId xmlns:a16="http://schemas.microsoft.com/office/drawing/2014/main" id="{6F96B8E6-E710-CE45-AC89-D66513898868}"/>
              </a:ext>
            </a:extLst>
          </p:cNvPr>
          <p:cNvSpPr txBox="1"/>
          <p:nvPr/>
        </p:nvSpPr>
        <p:spPr>
          <a:xfrm>
            <a:off x="3932516" y="4735927"/>
            <a:ext cx="2061275" cy="584775"/>
          </a:xfrm>
          <a:prstGeom prst="rect">
            <a:avLst/>
          </a:prstGeom>
          <a:noFill/>
        </p:spPr>
        <p:txBody>
          <a:bodyPr wrap="square" rtlCol="0">
            <a:spAutoFit/>
          </a:bodyPr>
          <a:lstStyle/>
          <a:p>
            <a:pPr algn="ctr"/>
            <a:r>
              <a:rPr kumimoji="1" lang="zh-CN" altLang="en-US" sz="1600" dirty="0">
                <a:solidFill>
                  <a:srgbClr val="0432FF"/>
                </a:solidFill>
                <a:latin typeface="黑体" panose="02010609060101010101" pitchFamily="49" charset="-122"/>
                <a:ea typeface="黑体" panose="02010609060101010101" pitchFamily="49" charset="-122"/>
              </a:rPr>
              <a:t>右图像</a:t>
            </a:r>
            <a:endParaRPr kumimoji="1" lang="en-US" altLang="zh-CN" sz="1600" dirty="0">
              <a:solidFill>
                <a:srgbClr val="0432FF"/>
              </a:solidFill>
              <a:latin typeface="黑体" panose="02010609060101010101" pitchFamily="49" charset="-122"/>
              <a:ea typeface="黑体" panose="02010609060101010101" pitchFamily="49" charset="-122"/>
            </a:endParaRPr>
          </a:p>
          <a:p>
            <a:pPr algn="ctr"/>
            <a:r>
              <a:rPr kumimoji="1" lang="zh-CN" altLang="en-US" sz="1600" dirty="0">
                <a:solidFill>
                  <a:srgbClr val="0432FF"/>
                </a:solidFill>
                <a:latin typeface="黑体" panose="02010609060101010101" pitchFamily="49" charset="-122"/>
                <a:ea typeface="黑体" panose="02010609060101010101" pitchFamily="49" charset="-122"/>
              </a:rPr>
              <a:t>程序中为矩阵</a:t>
            </a:r>
            <a:r>
              <a:rPr kumimoji="1" lang="en-US" altLang="zh-CN" sz="1600" dirty="0" err="1">
                <a:solidFill>
                  <a:srgbClr val="0432FF"/>
                </a:solidFill>
                <a:latin typeface="黑体" panose="02010609060101010101" pitchFamily="49" charset="-122"/>
                <a:ea typeface="黑体" panose="02010609060101010101" pitchFamily="49" charset="-122"/>
              </a:rPr>
              <a:t>imgL</a:t>
            </a:r>
            <a:endParaRPr kumimoji="1" lang="zh-CN" altLang="en-US" sz="1600" dirty="0">
              <a:solidFill>
                <a:srgbClr val="0432FF"/>
              </a:solidFill>
              <a:latin typeface="黑体" panose="02010609060101010101" pitchFamily="49" charset="-122"/>
              <a:ea typeface="黑体" panose="02010609060101010101" pitchFamily="49" charset="-122"/>
            </a:endParaRPr>
          </a:p>
        </p:txBody>
      </p:sp>
      <p:sp>
        <p:nvSpPr>
          <p:cNvPr id="10" name="文本框 9">
            <a:extLst>
              <a:ext uri="{FF2B5EF4-FFF2-40B4-BE49-F238E27FC236}">
                <a16:creationId xmlns:a16="http://schemas.microsoft.com/office/drawing/2014/main" id="{EBD70B3E-11B4-5647-99EF-C2101CE46773}"/>
              </a:ext>
            </a:extLst>
          </p:cNvPr>
          <p:cNvSpPr txBox="1"/>
          <p:nvPr/>
        </p:nvSpPr>
        <p:spPr>
          <a:xfrm>
            <a:off x="6441556" y="1448387"/>
            <a:ext cx="5222344" cy="3820277"/>
          </a:xfrm>
          <a:prstGeom prst="rect">
            <a:avLst/>
          </a:prstGeom>
          <a:noFill/>
        </p:spPr>
        <p:txBody>
          <a:bodyPr wrap="square" rtlCol="0">
            <a:spAutoFit/>
          </a:bodyPr>
          <a:lstStyle/>
          <a:p>
            <a:pPr>
              <a:lnSpc>
                <a:spcPct val="150000"/>
              </a:lnSpc>
            </a:pPr>
            <a:r>
              <a:rPr kumimoji="1" lang="zh-CN" altLang="en-US" sz="2000" b="1" dirty="0">
                <a:solidFill>
                  <a:srgbClr val="0432FF"/>
                </a:solidFill>
                <a:latin typeface="黑体" panose="02010609060101010101" pitchFamily="49" charset="-122"/>
                <a:ea typeface="黑体" panose="02010609060101010101" pitchFamily="49" charset="-122"/>
              </a:rPr>
              <a:t>作业要求：</a:t>
            </a:r>
            <a:endParaRPr kumimoji="1" lang="en-US" altLang="zh-CN" sz="2000" b="1" dirty="0">
              <a:solidFill>
                <a:srgbClr val="0432FF"/>
              </a:solidFill>
              <a:latin typeface="黑体" panose="02010609060101010101" pitchFamily="49" charset="-122"/>
              <a:ea typeface="黑体" panose="02010609060101010101" pitchFamily="49" charset="-122"/>
            </a:endParaRPr>
          </a:p>
          <a:p>
            <a:pPr marL="342900" indent="-342900">
              <a:lnSpc>
                <a:spcPct val="150000"/>
              </a:lnSpc>
              <a:buFont typeface="+mj-lt"/>
              <a:buAutoNum type="arabicPeriod"/>
            </a:pPr>
            <a:r>
              <a:rPr kumimoji="1" lang="zh-CN" altLang="en-US" sz="1600" dirty="0">
                <a:latin typeface="黑体" panose="02010609060101010101" pitchFamily="49" charset="-122"/>
                <a:ea typeface="黑体" panose="02010609060101010101" pitchFamily="49" charset="-122"/>
              </a:rPr>
              <a:t>编写程序，对左图（存储于文件</a:t>
            </a:r>
            <a:r>
              <a:rPr kumimoji="1" lang="en-US" altLang="zh-CN" sz="1600" dirty="0" err="1">
                <a:latin typeface="黑体" panose="02010609060101010101" pitchFamily="49" charset="-122"/>
                <a:ea typeface="黑体" panose="02010609060101010101" pitchFamily="49" charset="-122"/>
              </a:rPr>
              <a:t>aL_gray.csv</a:t>
            </a:r>
            <a:r>
              <a:rPr kumimoji="1" lang="zh-CN" altLang="en-US" sz="1600" dirty="0">
                <a:latin typeface="黑体" panose="02010609060101010101" pitchFamily="49" charset="-122"/>
                <a:ea typeface="黑体" panose="02010609060101010101" pitchFamily="49" charset="-122"/>
              </a:rPr>
              <a:t>中）中的每个像素，计算在右图（存储与文件</a:t>
            </a:r>
            <a:r>
              <a:rPr kumimoji="1" lang="en-US" altLang="zh-CN" sz="1600" dirty="0" err="1">
                <a:latin typeface="黑体" panose="02010609060101010101" pitchFamily="49" charset="-122"/>
                <a:ea typeface="黑体" panose="02010609060101010101" pitchFamily="49" charset="-122"/>
              </a:rPr>
              <a:t>aR_gray.csv</a:t>
            </a:r>
            <a:r>
              <a:rPr kumimoji="1" lang="zh-CN" altLang="en-US" sz="1600" dirty="0">
                <a:latin typeface="黑体" panose="02010609060101010101" pitchFamily="49" charset="-122"/>
                <a:ea typeface="黑体" panose="02010609060101010101" pitchFamily="49" charset="-122"/>
              </a:rPr>
              <a:t>中）中的最佳匹配位置，将匹配像素的水平位置差（取绝对值）存储在文件</a:t>
            </a:r>
            <a:r>
              <a:rPr kumimoji="1" lang="en-US" altLang="zh-CN" sz="1600" dirty="0" err="1">
                <a:latin typeface="黑体" panose="02010609060101010101" pitchFamily="49" charset="-122"/>
                <a:ea typeface="黑体" panose="02010609060101010101" pitchFamily="49" charset="-122"/>
              </a:rPr>
              <a:t>match.csv</a:t>
            </a:r>
            <a:r>
              <a:rPr kumimoji="1" lang="zh-CN" altLang="en-US" sz="1600" dirty="0">
                <a:latin typeface="黑体" panose="02010609060101010101" pitchFamily="49" charset="-122"/>
                <a:ea typeface="黑体" panose="02010609060101010101" pitchFamily="49" charset="-122"/>
              </a:rPr>
              <a:t>中</a:t>
            </a:r>
            <a:endParaRPr kumimoji="1" lang="en-US" altLang="zh-CN" sz="1600" dirty="0">
              <a:latin typeface="黑体" panose="02010609060101010101" pitchFamily="49" charset="-122"/>
              <a:ea typeface="黑体" panose="02010609060101010101" pitchFamily="49" charset="-122"/>
            </a:endParaRPr>
          </a:p>
          <a:p>
            <a:pPr marL="342900" indent="-342900">
              <a:lnSpc>
                <a:spcPct val="150000"/>
              </a:lnSpc>
              <a:buFont typeface="+mj-lt"/>
              <a:buAutoNum type="arabicPeriod"/>
            </a:pPr>
            <a:r>
              <a:rPr kumimoji="1" lang="zh-CN" altLang="en-US" sz="1600" dirty="0">
                <a:latin typeface="黑体" panose="02010609060101010101" pitchFamily="49" charset="-122"/>
                <a:ea typeface="黑体" panose="02010609060101010101" pitchFamily="49" charset="-122"/>
              </a:rPr>
              <a:t>文件</a:t>
            </a:r>
            <a:r>
              <a:rPr kumimoji="1" lang="en-US" altLang="zh-CN" sz="1600" dirty="0" err="1">
                <a:latin typeface="黑体" panose="02010609060101010101" pitchFamily="49" charset="-122"/>
                <a:ea typeface="黑体" panose="02010609060101010101" pitchFamily="49" charset="-122"/>
              </a:rPr>
              <a:t>match.csv</a:t>
            </a:r>
            <a:r>
              <a:rPr kumimoji="1" lang="zh-CN" altLang="en-US" sz="1600" dirty="0">
                <a:latin typeface="黑体" panose="02010609060101010101" pitchFamily="49" charset="-122"/>
                <a:ea typeface="黑体" panose="02010609060101010101" pitchFamily="49" charset="-122"/>
              </a:rPr>
              <a:t>代表的矩阵尺寸和被匹配图像一样大，里面每个元素的值是通过像素匹配得到的坐标差。</a:t>
            </a:r>
            <a:endParaRPr kumimoji="1" lang="en-US" altLang="zh-CN" sz="1600" dirty="0">
              <a:latin typeface="黑体" panose="02010609060101010101" pitchFamily="49" charset="-122"/>
              <a:ea typeface="黑体" panose="02010609060101010101" pitchFamily="49" charset="-122"/>
            </a:endParaRPr>
          </a:p>
          <a:p>
            <a:pPr marL="342900" indent="-342900">
              <a:lnSpc>
                <a:spcPct val="150000"/>
              </a:lnSpc>
              <a:buFont typeface="+mj-lt"/>
              <a:buAutoNum type="arabicPeriod"/>
            </a:pPr>
            <a:r>
              <a:rPr kumimoji="1" lang="zh-CN" altLang="en-US" sz="1600" dirty="0">
                <a:latin typeface="黑体" panose="02010609060101010101" pitchFamily="49" charset="-122"/>
                <a:ea typeface="黑体" panose="02010609060101010101" pitchFamily="49" charset="-122"/>
              </a:rPr>
              <a:t>为便于开发，提供了</a:t>
            </a:r>
            <a:r>
              <a:rPr kumimoji="1" lang="en-US" altLang="zh-CN" sz="1600" dirty="0" err="1">
                <a:latin typeface="黑体" panose="02010609060101010101" pitchFamily="49" charset="-122"/>
                <a:ea typeface="黑体" panose="02010609060101010101" pitchFamily="49" charset="-122"/>
              </a:rPr>
              <a:t>partial_code_stereo_match.py</a:t>
            </a:r>
            <a:r>
              <a:rPr kumimoji="1" lang="zh-CN" altLang="en-US" sz="1600" dirty="0">
                <a:latin typeface="黑体" panose="02010609060101010101" pitchFamily="49" charset="-122"/>
                <a:ea typeface="黑体" panose="02010609060101010101" pitchFamily="49" charset="-122"/>
              </a:rPr>
              <a:t>程序，可以通过修改改程序实现代码。</a:t>
            </a:r>
            <a:endParaRPr kumimoji="1" lang="en-US" altLang="zh-CN" sz="1600" dirty="0">
              <a:latin typeface="黑体" panose="02010609060101010101" pitchFamily="49" charset="-122"/>
              <a:ea typeface="黑体" panose="02010609060101010101" pitchFamily="49" charset="-122"/>
            </a:endParaRPr>
          </a:p>
          <a:p>
            <a:pPr marL="342900" indent="-342900">
              <a:lnSpc>
                <a:spcPct val="150000"/>
              </a:lnSpc>
              <a:buFont typeface="+mj-lt"/>
              <a:buAutoNum type="arabicPeriod"/>
            </a:pPr>
            <a:r>
              <a:rPr kumimoji="1" lang="zh-CN" altLang="en-US" sz="1600" dirty="0">
                <a:latin typeface="黑体" panose="02010609060101010101" pitchFamily="49" charset="-122"/>
                <a:ea typeface="黑体" panose="02010609060101010101" pitchFamily="49" charset="-122"/>
              </a:rPr>
              <a:t>作业提交</a:t>
            </a:r>
            <a:r>
              <a:rPr kumimoji="1" lang="en-US" altLang="zh-CN" sz="1600" dirty="0" err="1">
                <a:latin typeface="黑体" panose="02010609060101010101" pitchFamily="49" charset="-122"/>
                <a:ea typeface="黑体" panose="02010609060101010101" pitchFamily="49" charset="-122"/>
              </a:rPr>
              <a:t>match.csv</a:t>
            </a:r>
            <a:r>
              <a:rPr kumimoji="1" lang="zh-CN" altLang="en-US" sz="1600" dirty="0">
                <a:latin typeface="黑体" panose="02010609060101010101" pitchFamily="49" charset="-122"/>
                <a:ea typeface="黑体" panose="02010609060101010101" pitchFamily="49" charset="-122"/>
              </a:rPr>
              <a:t>文件即可</a:t>
            </a:r>
            <a:endParaRPr kumimoji="1" lang="en-US" altLang="zh-CN" sz="1600" dirty="0">
              <a:latin typeface="黑体" panose="02010609060101010101" pitchFamily="49" charset="-122"/>
              <a:ea typeface="黑体" panose="02010609060101010101" pitchFamily="49" charset="-122"/>
            </a:endParaRPr>
          </a:p>
        </p:txBody>
      </p:sp>
      <p:grpSp>
        <p:nvGrpSpPr>
          <p:cNvPr id="15" name="组合 14">
            <a:extLst>
              <a:ext uri="{FF2B5EF4-FFF2-40B4-BE49-F238E27FC236}">
                <a16:creationId xmlns:a16="http://schemas.microsoft.com/office/drawing/2014/main" id="{A810C68E-67E8-42D6-8E3B-A371C8D4BC54}"/>
              </a:ext>
            </a:extLst>
          </p:cNvPr>
          <p:cNvGrpSpPr/>
          <p:nvPr/>
        </p:nvGrpSpPr>
        <p:grpSpPr>
          <a:xfrm>
            <a:off x="552164" y="1511954"/>
            <a:ext cx="5529852" cy="3130608"/>
            <a:chOff x="178221" y="1469101"/>
            <a:chExt cx="6214840" cy="3452689"/>
          </a:xfrm>
        </p:grpSpPr>
        <p:pic>
          <p:nvPicPr>
            <p:cNvPr id="4" name="图片 3">
              <a:extLst>
                <a:ext uri="{FF2B5EF4-FFF2-40B4-BE49-F238E27FC236}">
                  <a16:creationId xmlns:a16="http://schemas.microsoft.com/office/drawing/2014/main" id="{377ED8AE-1E28-6740-B3BE-5939B92619B6}"/>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178221" y="1469101"/>
              <a:ext cx="6214840" cy="3452689"/>
            </a:xfrm>
            <a:prstGeom prst="rect">
              <a:avLst/>
            </a:prstGeom>
          </p:spPr>
        </p:pic>
        <p:grpSp>
          <p:nvGrpSpPr>
            <p:cNvPr id="11" name="组合 10">
              <a:extLst>
                <a:ext uri="{FF2B5EF4-FFF2-40B4-BE49-F238E27FC236}">
                  <a16:creationId xmlns:a16="http://schemas.microsoft.com/office/drawing/2014/main" id="{E461E823-0550-8440-9532-6E3CDF2E8946}"/>
                </a:ext>
              </a:extLst>
            </p:cNvPr>
            <p:cNvGrpSpPr/>
            <p:nvPr/>
          </p:nvGrpSpPr>
          <p:grpSpPr>
            <a:xfrm>
              <a:off x="1696617" y="2063433"/>
              <a:ext cx="588936" cy="588936"/>
              <a:chOff x="1611825" y="1768966"/>
              <a:chExt cx="588936" cy="588936"/>
            </a:xfrm>
          </p:grpSpPr>
          <p:sp>
            <p:nvSpPr>
              <p:cNvPr id="8" name="矩形 7">
                <a:extLst>
                  <a:ext uri="{FF2B5EF4-FFF2-40B4-BE49-F238E27FC236}">
                    <a16:creationId xmlns:a16="http://schemas.microsoft.com/office/drawing/2014/main" id="{CB50F363-59A0-E842-A5E5-AD0143112748}"/>
                  </a:ext>
                </a:extLst>
              </p:cNvPr>
              <p:cNvSpPr/>
              <p:nvPr/>
            </p:nvSpPr>
            <p:spPr>
              <a:xfrm>
                <a:off x="1611825" y="1768966"/>
                <a:ext cx="588936" cy="58893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a:extLst>
                  <a:ext uri="{FF2B5EF4-FFF2-40B4-BE49-F238E27FC236}">
                    <a16:creationId xmlns:a16="http://schemas.microsoft.com/office/drawing/2014/main" id="{A388A950-A881-AE40-8C45-A8C931C94438}"/>
                  </a:ext>
                </a:extLst>
              </p:cNvPr>
              <p:cNvSpPr/>
              <p:nvPr/>
            </p:nvSpPr>
            <p:spPr>
              <a:xfrm>
                <a:off x="1797805" y="1954946"/>
                <a:ext cx="216976" cy="216976"/>
              </a:xfrm>
              <a:prstGeom prst="ellipse">
                <a:avLst/>
              </a:prstGeom>
              <a:solidFill>
                <a:srgbClr val="00B0F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12" name="组合 11">
              <a:extLst>
                <a:ext uri="{FF2B5EF4-FFF2-40B4-BE49-F238E27FC236}">
                  <a16:creationId xmlns:a16="http://schemas.microsoft.com/office/drawing/2014/main" id="{EDFAEBAA-4013-3540-AD83-7842B6CCEFC4}"/>
                </a:ext>
              </a:extLst>
            </p:cNvPr>
            <p:cNvGrpSpPr/>
            <p:nvPr/>
          </p:nvGrpSpPr>
          <p:grpSpPr>
            <a:xfrm>
              <a:off x="4840638" y="2063433"/>
              <a:ext cx="588936" cy="588936"/>
              <a:chOff x="1611825" y="1768966"/>
              <a:chExt cx="588936" cy="588936"/>
            </a:xfrm>
          </p:grpSpPr>
          <p:sp>
            <p:nvSpPr>
              <p:cNvPr id="13" name="矩形 12">
                <a:extLst>
                  <a:ext uri="{FF2B5EF4-FFF2-40B4-BE49-F238E27FC236}">
                    <a16:creationId xmlns:a16="http://schemas.microsoft.com/office/drawing/2014/main" id="{F0F43FA5-91A8-714A-ADDE-71C1A88B8B47}"/>
                  </a:ext>
                </a:extLst>
              </p:cNvPr>
              <p:cNvSpPr/>
              <p:nvPr/>
            </p:nvSpPr>
            <p:spPr>
              <a:xfrm>
                <a:off x="1611825" y="1768966"/>
                <a:ext cx="588936" cy="588936"/>
              </a:xfrm>
              <a:prstGeom prst="rect">
                <a:avLst/>
              </a:prstGeom>
              <a:no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a:extLst>
                  <a:ext uri="{FF2B5EF4-FFF2-40B4-BE49-F238E27FC236}">
                    <a16:creationId xmlns:a16="http://schemas.microsoft.com/office/drawing/2014/main" id="{A4C2BD03-EFEA-6541-8345-4ECCDBB6BDAF}"/>
                  </a:ext>
                </a:extLst>
              </p:cNvPr>
              <p:cNvSpPr/>
              <p:nvPr/>
            </p:nvSpPr>
            <p:spPr>
              <a:xfrm>
                <a:off x="1797805" y="1954946"/>
                <a:ext cx="216976" cy="216976"/>
              </a:xfrm>
              <a:prstGeom prst="ellipse">
                <a:avLst/>
              </a:prstGeom>
              <a:solidFill>
                <a:srgbClr val="00B0F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cxnSp>
          <p:nvCxnSpPr>
            <p:cNvPr id="19" name="直线连接符 18">
              <a:extLst>
                <a:ext uri="{FF2B5EF4-FFF2-40B4-BE49-F238E27FC236}">
                  <a16:creationId xmlns:a16="http://schemas.microsoft.com/office/drawing/2014/main" id="{D202A1DA-684A-8640-A2B5-39C63E3E8CA7}"/>
                </a:ext>
              </a:extLst>
            </p:cNvPr>
            <p:cNvCxnSpPr>
              <a:cxnSpLocks/>
            </p:cNvCxnSpPr>
            <p:nvPr/>
          </p:nvCxnSpPr>
          <p:spPr>
            <a:xfrm>
              <a:off x="549742" y="2357900"/>
              <a:ext cx="5843319"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直线连接符 21">
              <a:extLst>
                <a:ext uri="{FF2B5EF4-FFF2-40B4-BE49-F238E27FC236}">
                  <a16:creationId xmlns:a16="http://schemas.microsoft.com/office/drawing/2014/main" id="{A60EBE55-E633-9946-AAA3-7C1017A6127A}"/>
                </a:ext>
              </a:extLst>
            </p:cNvPr>
            <p:cNvCxnSpPr>
              <a:cxnSpLocks/>
            </p:cNvCxnSpPr>
            <p:nvPr/>
          </p:nvCxnSpPr>
          <p:spPr>
            <a:xfrm flipH="1" flipV="1">
              <a:off x="1983336" y="1658318"/>
              <a:ext cx="7749" cy="307425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线连接符 24">
              <a:extLst>
                <a:ext uri="{FF2B5EF4-FFF2-40B4-BE49-F238E27FC236}">
                  <a16:creationId xmlns:a16="http://schemas.microsoft.com/office/drawing/2014/main" id="{CB2A6993-8CCB-054C-B6E9-F50639E9D526}"/>
                </a:ext>
              </a:extLst>
            </p:cNvPr>
            <p:cNvCxnSpPr>
              <a:cxnSpLocks/>
            </p:cNvCxnSpPr>
            <p:nvPr/>
          </p:nvCxnSpPr>
          <p:spPr>
            <a:xfrm flipH="1" flipV="1">
              <a:off x="5142408" y="1658318"/>
              <a:ext cx="7749" cy="307425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6" name="标题 1">
            <a:extLst>
              <a:ext uri="{FF2B5EF4-FFF2-40B4-BE49-F238E27FC236}">
                <a16:creationId xmlns:a16="http://schemas.microsoft.com/office/drawing/2014/main" id="{55887EAB-AE87-4257-8029-E94EB7CD9C54}"/>
              </a:ext>
            </a:extLst>
          </p:cNvPr>
          <p:cNvSpPr txBox="1">
            <a:spLocks/>
          </p:cNvSpPr>
          <p:nvPr/>
        </p:nvSpPr>
        <p:spPr>
          <a:xfrm>
            <a:off x="708891" y="272766"/>
            <a:ext cx="10515600" cy="8737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200" b="1" dirty="0">
                <a:solidFill>
                  <a:srgbClr val="0432FF"/>
                </a:solidFill>
                <a:latin typeface="Microsoft YaHei" panose="020B0503020204020204" pitchFamily="34" charset="-122"/>
                <a:ea typeface="Microsoft YaHei" panose="020B0503020204020204" pitchFamily="34" charset="-122"/>
              </a:rPr>
              <a:t>作业</a:t>
            </a:r>
            <a:r>
              <a:rPr kumimoji="1" lang="en-US" altLang="zh-CN" sz="3200" b="1" dirty="0">
                <a:solidFill>
                  <a:srgbClr val="0432FF"/>
                </a:solidFill>
                <a:latin typeface="Microsoft YaHei" panose="020B0503020204020204" pitchFamily="34" charset="-122"/>
                <a:ea typeface="Microsoft YaHei" panose="020B0503020204020204" pitchFamily="34" charset="-122"/>
              </a:rPr>
              <a:t>2</a:t>
            </a:r>
            <a:r>
              <a:rPr kumimoji="1" lang="zh-CN" altLang="en-US" sz="3200" b="1" dirty="0">
                <a:solidFill>
                  <a:srgbClr val="0432FF"/>
                </a:solidFill>
                <a:latin typeface="Microsoft YaHei" panose="020B0503020204020204" pitchFamily="34" charset="-122"/>
                <a:ea typeface="Microsoft YaHei" panose="020B0503020204020204" pitchFamily="34" charset="-122"/>
              </a:rPr>
              <a:t>：双目视觉计算作业描述</a:t>
            </a:r>
          </a:p>
        </p:txBody>
      </p:sp>
    </p:spTree>
    <p:extLst>
      <p:ext uri="{BB962C8B-B14F-4D97-AF65-F5344CB8AC3E}">
        <p14:creationId xmlns:p14="http://schemas.microsoft.com/office/powerpoint/2010/main" val="823995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C819BD10-5402-734A-8E47-568CCAA1F4B4}"/>
              </a:ext>
            </a:extLst>
          </p:cNvPr>
          <p:cNvPicPr>
            <a:picLocks noChangeAspect="1"/>
          </p:cNvPicPr>
          <p:nvPr/>
        </p:nvPicPr>
        <p:blipFill>
          <a:blip r:embed="rId3"/>
          <a:stretch>
            <a:fillRect/>
          </a:stretch>
        </p:blipFill>
        <p:spPr>
          <a:xfrm>
            <a:off x="1524579" y="1251802"/>
            <a:ext cx="5270500" cy="2679700"/>
          </a:xfrm>
          <a:prstGeom prst="rect">
            <a:avLst/>
          </a:prstGeom>
        </p:spPr>
      </p:pic>
      <p:pic>
        <p:nvPicPr>
          <p:cNvPr id="8" name="图片 7">
            <a:extLst>
              <a:ext uri="{FF2B5EF4-FFF2-40B4-BE49-F238E27FC236}">
                <a16:creationId xmlns:a16="http://schemas.microsoft.com/office/drawing/2014/main" id="{2A4D8192-E9A5-4A4A-BB71-31A50E8F8DFA}"/>
              </a:ext>
            </a:extLst>
          </p:cNvPr>
          <p:cNvPicPr>
            <a:picLocks noChangeAspect="1"/>
          </p:cNvPicPr>
          <p:nvPr/>
        </p:nvPicPr>
        <p:blipFill>
          <a:blip r:embed="rId4"/>
          <a:stretch>
            <a:fillRect/>
          </a:stretch>
        </p:blipFill>
        <p:spPr>
          <a:xfrm>
            <a:off x="1112602" y="4196894"/>
            <a:ext cx="6384441" cy="2388340"/>
          </a:xfrm>
          <a:prstGeom prst="rect">
            <a:avLst/>
          </a:prstGeom>
        </p:spPr>
      </p:pic>
      <p:sp>
        <p:nvSpPr>
          <p:cNvPr id="9" name="矩形 8">
            <a:extLst>
              <a:ext uri="{FF2B5EF4-FFF2-40B4-BE49-F238E27FC236}">
                <a16:creationId xmlns:a16="http://schemas.microsoft.com/office/drawing/2014/main" id="{B9B33932-B688-FF4A-81F8-6DE6ECC82003}"/>
              </a:ext>
            </a:extLst>
          </p:cNvPr>
          <p:cNvSpPr/>
          <p:nvPr/>
        </p:nvSpPr>
        <p:spPr>
          <a:xfrm>
            <a:off x="7774134" y="1750569"/>
            <a:ext cx="1565563" cy="101117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矩形 9">
            <a:extLst>
              <a:ext uri="{FF2B5EF4-FFF2-40B4-BE49-F238E27FC236}">
                <a16:creationId xmlns:a16="http://schemas.microsoft.com/office/drawing/2014/main" id="{7AB2EC67-C629-6749-BB8C-B6A11A4EC739}"/>
              </a:ext>
            </a:extLst>
          </p:cNvPr>
          <p:cNvSpPr/>
          <p:nvPr/>
        </p:nvSpPr>
        <p:spPr>
          <a:xfrm>
            <a:off x="7884971" y="1847551"/>
            <a:ext cx="1565563" cy="101117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a:extLst>
              <a:ext uri="{FF2B5EF4-FFF2-40B4-BE49-F238E27FC236}">
                <a16:creationId xmlns:a16="http://schemas.microsoft.com/office/drawing/2014/main" id="{C9996E5E-1E65-D248-A064-799BAC998280}"/>
              </a:ext>
            </a:extLst>
          </p:cNvPr>
          <p:cNvSpPr/>
          <p:nvPr/>
        </p:nvSpPr>
        <p:spPr>
          <a:xfrm>
            <a:off x="7995808" y="1944533"/>
            <a:ext cx="1565563" cy="101117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矩形 11">
            <a:extLst>
              <a:ext uri="{FF2B5EF4-FFF2-40B4-BE49-F238E27FC236}">
                <a16:creationId xmlns:a16="http://schemas.microsoft.com/office/drawing/2014/main" id="{6204A7D7-D5D1-F349-91D2-B54F35CCD1EC}"/>
              </a:ext>
            </a:extLst>
          </p:cNvPr>
          <p:cNvSpPr/>
          <p:nvPr/>
        </p:nvSpPr>
        <p:spPr>
          <a:xfrm>
            <a:off x="8106645" y="2041515"/>
            <a:ext cx="1565563" cy="101117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a:extLst>
              <a:ext uri="{FF2B5EF4-FFF2-40B4-BE49-F238E27FC236}">
                <a16:creationId xmlns:a16="http://schemas.microsoft.com/office/drawing/2014/main" id="{B8DFD1E6-F41A-DA42-BB42-03E08B4415E3}"/>
              </a:ext>
            </a:extLst>
          </p:cNvPr>
          <p:cNvSpPr/>
          <p:nvPr/>
        </p:nvSpPr>
        <p:spPr>
          <a:xfrm>
            <a:off x="8217482" y="2138497"/>
            <a:ext cx="1565563" cy="101117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a:extLst>
              <a:ext uri="{FF2B5EF4-FFF2-40B4-BE49-F238E27FC236}">
                <a16:creationId xmlns:a16="http://schemas.microsoft.com/office/drawing/2014/main" id="{DA7F6FCC-2200-DE48-ABBB-3EFA2E4BB39F}"/>
              </a:ext>
            </a:extLst>
          </p:cNvPr>
          <p:cNvSpPr/>
          <p:nvPr/>
        </p:nvSpPr>
        <p:spPr>
          <a:xfrm>
            <a:off x="8328319" y="2235479"/>
            <a:ext cx="1565563" cy="1011174"/>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a:extLst>
              <a:ext uri="{FF2B5EF4-FFF2-40B4-BE49-F238E27FC236}">
                <a16:creationId xmlns:a16="http://schemas.microsoft.com/office/drawing/2014/main" id="{759CE2A3-2407-7347-AC3E-2212ED4ECF4A}"/>
              </a:ext>
            </a:extLst>
          </p:cNvPr>
          <p:cNvSpPr txBox="1"/>
          <p:nvPr/>
        </p:nvSpPr>
        <p:spPr>
          <a:xfrm>
            <a:off x="7663297" y="1235050"/>
            <a:ext cx="1676400" cy="369332"/>
          </a:xfrm>
          <a:prstGeom prst="rect">
            <a:avLst/>
          </a:prstGeom>
          <a:noFill/>
        </p:spPr>
        <p:txBody>
          <a:bodyPr wrap="square" rtlCol="0">
            <a:spAutoFit/>
          </a:bodyPr>
          <a:lstStyle/>
          <a:p>
            <a:pPr algn="ctr"/>
            <a:r>
              <a:rPr kumimoji="1" lang="en-US" altLang="zh-CN" dirty="0" err="1">
                <a:solidFill>
                  <a:srgbClr val="1212F6"/>
                </a:solidFill>
                <a:latin typeface="黑体" panose="02010609060101010101" pitchFamily="49" charset="-122"/>
                <a:ea typeface="黑体" panose="02010609060101010101" pitchFamily="49" charset="-122"/>
              </a:rPr>
              <a:t>img_shift</a:t>
            </a:r>
            <a:endParaRPr kumimoji="1" lang="zh-CN" altLang="en-US" dirty="0">
              <a:solidFill>
                <a:srgbClr val="1212F6"/>
              </a:solidFill>
              <a:latin typeface="黑体" panose="02010609060101010101" pitchFamily="49" charset="-122"/>
              <a:ea typeface="黑体" panose="02010609060101010101" pitchFamily="49" charset="-122"/>
            </a:endParaRPr>
          </a:p>
        </p:txBody>
      </p:sp>
      <p:sp>
        <p:nvSpPr>
          <p:cNvPr id="16" name="标题 1">
            <a:extLst>
              <a:ext uri="{FF2B5EF4-FFF2-40B4-BE49-F238E27FC236}">
                <a16:creationId xmlns:a16="http://schemas.microsoft.com/office/drawing/2014/main" id="{71F1B909-5E97-424C-B243-6B788B974B71}"/>
              </a:ext>
            </a:extLst>
          </p:cNvPr>
          <p:cNvSpPr txBox="1">
            <a:spLocks/>
          </p:cNvSpPr>
          <p:nvPr/>
        </p:nvSpPr>
        <p:spPr>
          <a:xfrm>
            <a:off x="708891" y="272766"/>
            <a:ext cx="10515600" cy="8737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sz="3200" b="1" dirty="0">
                <a:solidFill>
                  <a:srgbClr val="0432FF"/>
                </a:solidFill>
                <a:latin typeface="Microsoft YaHei" panose="020B0503020204020204" pitchFamily="34" charset="-122"/>
                <a:ea typeface="Microsoft YaHei" panose="020B0503020204020204" pitchFamily="34" charset="-122"/>
              </a:rPr>
              <a:t>作业</a:t>
            </a:r>
            <a:r>
              <a:rPr kumimoji="1" lang="en-US" altLang="zh-CN" sz="3200" b="1" dirty="0">
                <a:solidFill>
                  <a:srgbClr val="0432FF"/>
                </a:solidFill>
                <a:latin typeface="Microsoft YaHei" panose="020B0503020204020204" pitchFamily="34" charset="-122"/>
                <a:ea typeface="Microsoft YaHei" panose="020B0503020204020204" pitchFamily="34" charset="-122"/>
              </a:rPr>
              <a:t>2</a:t>
            </a:r>
            <a:r>
              <a:rPr kumimoji="1" lang="zh-CN" altLang="en-US" sz="3200" b="1" dirty="0">
                <a:solidFill>
                  <a:srgbClr val="0432FF"/>
                </a:solidFill>
                <a:latin typeface="Microsoft YaHei" panose="020B0503020204020204" pitchFamily="34" charset="-122"/>
                <a:ea typeface="Microsoft YaHei" panose="020B0503020204020204" pitchFamily="34" charset="-122"/>
              </a:rPr>
              <a:t>：双目视觉计算作业提示</a:t>
            </a:r>
            <a:endParaRPr kumimoji="1" lang="en-US" altLang="zh-CN" sz="3200" b="1" dirty="0">
              <a:solidFill>
                <a:srgbClr val="0432FF"/>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43817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024412-CF5D-48E2-BC3A-FBE8476A5C1C}"/>
              </a:ext>
            </a:extLst>
          </p:cNvPr>
          <p:cNvSpPr>
            <a:spLocks noGrp="1"/>
          </p:cNvSpPr>
          <p:nvPr>
            <p:ph type="title"/>
          </p:nvPr>
        </p:nvSpPr>
        <p:spPr>
          <a:xfrm>
            <a:off x="838200" y="1386059"/>
            <a:ext cx="10515600" cy="1325563"/>
          </a:xfrm>
        </p:spPr>
        <p:txBody>
          <a:bodyPr/>
          <a:lstStyle/>
          <a:p>
            <a:pPr algn="ctr"/>
            <a:r>
              <a:rPr lang="zh-CN" altLang="en-US" b="1" dirty="0"/>
              <a:t>温馨提示</a:t>
            </a:r>
          </a:p>
        </p:txBody>
      </p:sp>
      <p:sp>
        <p:nvSpPr>
          <p:cNvPr id="3" name="内容占位符 2">
            <a:extLst>
              <a:ext uri="{FF2B5EF4-FFF2-40B4-BE49-F238E27FC236}">
                <a16:creationId xmlns:a16="http://schemas.microsoft.com/office/drawing/2014/main" id="{0F8251D5-B51F-456B-A456-79AD4441CBC7}"/>
              </a:ext>
            </a:extLst>
          </p:cNvPr>
          <p:cNvSpPr>
            <a:spLocks noGrp="1"/>
          </p:cNvSpPr>
          <p:nvPr>
            <p:ph idx="1"/>
          </p:nvPr>
        </p:nvSpPr>
        <p:spPr>
          <a:xfrm>
            <a:off x="838200" y="2917065"/>
            <a:ext cx="10515600" cy="2554876"/>
          </a:xfrm>
        </p:spPr>
        <p:txBody>
          <a:bodyPr/>
          <a:lstStyle/>
          <a:p>
            <a:pPr marL="0" indent="0" algn="ctr">
              <a:lnSpc>
                <a:spcPct val="150000"/>
              </a:lnSpc>
              <a:buNone/>
            </a:pPr>
            <a:r>
              <a:rPr lang="zh-CN" altLang="en-US" b="1" dirty="0"/>
              <a:t>软件安装、文件说明</a:t>
            </a:r>
            <a:endParaRPr lang="en-US" altLang="zh-CN" b="1" dirty="0"/>
          </a:p>
          <a:p>
            <a:pPr marL="0" indent="0" algn="ctr">
              <a:lnSpc>
                <a:spcPct val="150000"/>
              </a:lnSpc>
              <a:buNone/>
            </a:pPr>
            <a:r>
              <a:rPr lang="zh-CN" altLang="en-US" dirty="0"/>
              <a:t>请前往课程页面，观看 </a:t>
            </a:r>
            <a:r>
              <a:rPr lang="zh-CN" altLang="en-US" dirty="0">
                <a:solidFill>
                  <a:srgbClr val="FF0000"/>
                </a:solidFill>
              </a:rPr>
              <a:t>“</a:t>
            </a:r>
            <a:r>
              <a:rPr lang="en-US" altLang="zh-CN" dirty="0">
                <a:solidFill>
                  <a:srgbClr val="FF0000"/>
                </a:solidFill>
              </a:rPr>
              <a:t>2-8 </a:t>
            </a:r>
            <a:r>
              <a:rPr lang="zh-CN" altLang="en-US" dirty="0">
                <a:solidFill>
                  <a:srgbClr val="FF0000"/>
                </a:solidFill>
              </a:rPr>
              <a:t>软件安装及作业文件说明”</a:t>
            </a:r>
            <a:endParaRPr lang="zh-CN" altLang="en-US" dirty="0"/>
          </a:p>
        </p:txBody>
      </p:sp>
      <p:pic>
        <p:nvPicPr>
          <p:cNvPr id="4" name="图片 3">
            <a:extLst>
              <a:ext uri="{FF2B5EF4-FFF2-40B4-BE49-F238E27FC236}">
                <a16:creationId xmlns:a16="http://schemas.microsoft.com/office/drawing/2014/main" id="{B6DE4B94-E4EB-41A2-8AC3-2C31D2AF08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103" y="363830"/>
            <a:ext cx="2248661" cy="537037"/>
          </a:xfrm>
          <a:prstGeom prst="rect">
            <a:avLst/>
          </a:prstGeom>
        </p:spPr>
      </p:pic>
    </p:spTree>
    <p:extLst>
      <p:ext uri="{BB962C8B-B14F-4D97-AF65-F5344CB8AC3E}">
        <p14:creationId xmlns:p14="http://schemas.microsoft.com/office/powerpoint/2010/main" val="39056437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TotalTime>
  <Words>409</Words>
  <Application>Microsoft Office PowerPoint</Application>
  <PresentationFormat>宽屏</PresentationFormat>
  <Paragraphs>34</Paragraphs>
  <Slides>6</Slides>
  <Notes>4</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vt:i4>
      </vt:variant>
    </vt:vector>
  </HeadingPairs>
  <TitlesOfParts>
    <vt:vector size="12" baseType="lpstr">
      <vt:lpstr>等线</vt:lpstr>
      <vt:lpstr>等线 Light</vt:lpstr>
      <vt:lpstr>黑体</vt:lpstr>
      <vt:lpstr>Microsoft YaHei</vt:lpstr>
      <vt:lpstr>Arial</vt:lpstr>
      <vt:lpstr>Office 主题​​</vt:lpstr>
      <vt:lpstr>PowerPoint 演示文稿</vt:lpstr>
      <vt:lpstr>作业1：深度图转换成点云</vt:lpstr>
      <vt:lpstr>PowerPoint 演示文稿</vt:lpstr>
      <vt:lpstr>PowerPoint 演示文稿</vt:lpstr>
      <vt:lpstr>PowerPoint 演示文稿</vt:lpstr>
      <vt:lpstr>温馨提示</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fenfang</dc:creator>
  <cp:lastModifiedBy>fenfang</cp:lastModifiedBy>
  <cp:revision>7</cp:revision>
  <dcterms:created xsi:type="dcterms:W3CDTF">2019-10-23T01:18:06Z</dcterms:created>
  <dcterms:modified xsi:type="dcterms:W3CDTF">2019-10-25T09:22:32Z</dcterms:modified>
</cp:coreProperties>
</file>

<file path=docProps/thumbnail.jpeg>
</file>